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146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60137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302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8132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598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53825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9219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9256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46507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83117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0588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5767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2B14-D6C2-4227-8D6B-DEE69250D09D}" type="datetimeFigureOut">
              <a:rPr lang="sk-SK" smtClean="0"/>
              <a:t>18. 9. 2013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43ED6-A2D2-4645-8609-EF6E8594DE3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5695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Porovnanie čítačov obrazovky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>
                <a:solidFill>
                  <a:schemeClr val="tx1"/>
                </a:solidFill>
              </a:rPr>
              <a:t>Stopka n. o., máj, jún, 2013</a:t>
            </a:r>
            <a:endParaRPr lang="sk-SK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52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9. Hodnotenie - NVDA - 10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Najbližšie k ideálnemu stavu</a:t>
            </a:r>
          </a:p>
          <a:p>
            <a:r>
              <a:rPr lang="sk-SK" dirty="0" smtClean="0"/>
              <a:t>+Existuje prenosná verzia? </a:t>
            </a:r>
          </a:p>
          <a:p>
            <a:r>
              <a:rPr lang="sk-SK" dirty="0" smtClean="0"/>
              <a:t>+Dá sa používať so štandardnými aplikáciami?</a:t>
            </a:r>
          </a:p>
          <a:p>
            <a:r>
              <a:rPr lang="sk-SK" dirty="0" smtClean="0"/>
              <a:t>-Systémové (UAC) obrazovky vo </a:t>
            </a:r>
            <a:r>
              <a:rPr lang="sk-SK" dirty="0" smtClean="0"/>
              <a:t>Windows </a:t>
            </a:r>
            <a:r>
              <a:rPr lang="sk-SK" dirty="0" smtClean="0"/>
              <a:t>V</a:t>
            </a:r>
            <a:r>
              <a:rPr lang="sk-SK" dirty="0" smtClean="0"/>
              <a:t>ista </a:t>
            </a:r>
            <a:r>
              <a:rPr lang="sk-SK" dirty="0" smtClean="0"/>
              <a:t>a novších?</a:t>
            </a:r>
          </a:p>
          <a:p>
            <a:r>
              <a:rPr lang="sk-SK" dirty="0" smtClean="0"/>
              <a:t>+Existuje aj prenosná Slovenská alebo Česká syntéza? (3 rôzne)</a:t>
            </a:r>
          </a:p>
          <a:p>
            <a:r>
              <a:rPr lang="sk-SK" dirty="0" smtClean="0"/>
              <a:t>+Podpora Brailla?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386292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10. Hodnotenie - Supernova - 8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+Existuje prenosná verzia? </a:t>
            </a:r>
          </a:p>
          <a:p>
            <a:r>
              <a:rPr lang="sk-SK" dirty="0" smtClean="0"/>
              <a:t>- Dá sa používať so štandardnými aplikáciami? (nie bez video interceptu)</a:t>
            </a:r>
          </a:p>
          <a:p>
            <a:r>
              <a:rPr lang="sk-SK" dirty="0" smtClean="0"/>
              <a:t>-Systémové (UAC) obrazovky vo </a:t>
            </a:r>
            <a:r>
              <a:rPr lang="sk-SK" dirty="0" smtClean="0"/>
              <a:t>Windows </a:t>
            </a:r>
            <a:r>
              <a:rPr lang="sk-SK" dirty="0"/>
              <a:t>V</a:t>
            </a:r>
            <a:r>
              <a:rPr lang="sk-SK" dirty="0" smtClean="0"/>
              <a:t>ista </a:t>
            </a:r>
            <a:r>
              <a:rPr lang="sk-SK" dirty="0" smtClean="0"/>
              <a:t>a novších?</a:t>
            </a:r>
          </a:p>
          <a:p>
            <a:r>
              <a:rPr lang="sk-SK" dirty="0" smtClean="0"/>
              <a:t>+Existuje aj prenosná Slovenská alebo Česká syntéza? (vstavaná Laura)</a:t>
            </a:r>
          </a:p>
          <a:p>
            <a:r>
              <a:rPr lang="sk-SK" dirty="0" smtClean="0"/>
              <a:t>+Podpora Brailla?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451569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11. Hodnotenie - Jaws - 2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+Existuje prenosná verzia? </a:t>
            </a:r>
          </a:p>
          <a:p>
            <a:r>
              <a:rPr lang="sk-SK" dirty="0" smtClean="0"/>
              <a:t>- Dá sa používať so štandardnými aplikáciami? (nie bez video interceptu)</a:t>
            </a:r>
          </a:p>
          <a:p>
            <a:r>
              <a:rPr lang="sk-SK" dirty="0" smtClean="0"/>
              <a:t>-Systémové (UAC) obrazovky vo </a:t>
            </a:r>
            <a:r>
              <a:rPr lang="sk-SK" dirty="0" smtClean="0"/>
              <a:t>Windows </a:t>
            </a:r>
            <a:r>
              <a:rPr lang="sk-SK" dirty="0"/>
              <a:t>V</a:t>
            </a:r>
            <a:r>
              <a:rPr lang="sk-SK" dirty="0" smtClean="0"/>
              <a:t>ista </a:t>
            </a:r>
            <a:r>
              <a:rPr lang="sk-SK" dirty="0" smtClean="0"/>
              <a:t>a novších?</a:t>
            </a:r>
          </a:p>
          <a:p>
            <a:r>
              <a:rPr lang="sk-SK" dirty="0" smtClean="0"/>
              <a:t>-Existuje aj prenosná Slovenská alebo Česká syntéza?</a:t>
            </a:r>
          </a:p>
          <a:p>
            <a:r>
              <a:rPr lang="sk-SK" dirty="0" smtClean="0"/>
              <a:t>-Podpora Brailla?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92791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12. </a:t>
            </a:r>
            <a:r>
              <a:rPr lang="sk-SK" dirty="0" smtClean="0"/>
              <a:t>Použiteľnosť </a:t>
            </a:r>
            <a:r>
              <a:rPr lang="sk-SK" dirty="0" smtClean="0"/>
              <a:t>- bežný používateľ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Subjektívna odozva</a:t>
            </a:r>
          </a:p>
          <a:p>
            <a:r>
              <a:rPr lang="sk-SK" dirty="0" smtClean="0"/>
              <a:t>Schéma klávesnice pre notebooky</a:t>
            </a:r>
          </a:p>
          <a:p>
            <a:r>
              <a:rPr lang="sk-SK" dirty="0" smtClean="0"/>
              <a:t>možnosti prispôsobenia</a:t>
            </a:r>
          </a:p>
          <a:p>
            <a:r>
              <a:rPr lang="sk-SK" dirty="0" smtClean="0"/>
              <a:t>Dokumentácia</a:t>
            </a:r>
          </a:p>
          <a:p>
            <a:r>
              <a:rPr lang="sk-SK" dirty="0" smtClean="0"/>
              <a:t>Aplikačné profily</a:t>
            </a:r>
          </a:p>
          <a:p>
            <a:r>
              <a:rPr lang="sk-SK" dirty="0" smtClean="0"/>
              <a:t>OCR</a:t>
            </a:r>
          </a:p>
          <a:p>
            <a:r>
              <a:rPr lang="sk-SK" dirty="0" smtClean="0"/>
              <a:t>Objektová navigácia</a:t>
            </a:r>
          </a:p>
          <a:p>
            <a:r>
              <a:rPr lang="sk-SK" dirty="0" smtClean="0"/>
              <a:t>Práca s PDF</a:t>
            </a:r>
          </a:p>
          <a:p>
            <a:r>
              <a:rPr lang="sk-SK" dirty="0" smtClean="0"/>
              <a:t>Java, QT, GTK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75382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13. Hodnotenie - Jaws - 48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Subjektívna odozva - dostatočná</a:t>
            </a:r>
          </a:p>
          <a:p>
            <a:r>
              <a:rPr lang="sk-SK" dirty="0" smtClean="0"/>
              <a:t>Schéma klávesnice pre notebooky - výborná</a:t>
            </a:r>
          </a:p>
          <a:p>
            <a:r>
              <a:rPr lang="sk-SK" dirty="0" smtClean="0"/>
              <a:t>možnosti prispôsobenia - výborné</a:t>
            </a:r>
          </a:p>
          <a:p>
            <a:r>
              <a:rPr lang="sk-SK" dirty="0" smtClean="0"/>
              <a:t>Dokumentácia - dostatočná (v slovenčine)</a:t>
            </a:r>
          </a:p>
          <a:p>
            <a:r>
              <a:rPr lang="sk-SK" dirty="0" smtClean="0"/>
              <a:t>Aplikačné profily - veľmi dobré</a:t>
            </a:r>
          </a:p>
          <a:p>
            <a:r>
              <a:rPr lang="sk-SK" dirty="0" smtClean="0"/>
              <a:t>OCR - áno</a:t>
            </a:r>
          </a:p>
          <a:p>
            <a:r>
              <a:rPr lang="sk-SK" dirty="0" smtClean="0"/>
              <a:t>Objektová navigácia - Nedostatočná</a:t>
            </a:r>
          </a:p>
          <a:p>
            <a:r>
              <a:rPr lang="sk-SK" dirty="0" smtClean="0"/>
              <a:t>Práca s PDF - veľmi dobrá</a:t>
            </a:r>
          </a:p>
          <a:p>
            <a:r>
              <a:rPr lang="sk-SK" dirty="0" smtClean="0"/>
              <a:t>Java, QT, GTK - 1+0,5+0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47674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14. Hodnotenie - NVDA - 46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Subjektívna odozva - výborná</a:t>
            </a:r>
          </a:p>
          <a:p>
            <a:r>
              <a:rPr lang="sk-SK" dirty="0" smtClean="0"/>
              <a:t>Schéma klávesnice pre notebooky - výborná</a:t>
            </a:r>
          </a:p>
          <a:p>
            <a:r>
              <a:rPr lang="sk-SK" dirty="0" smtClean="0"/>
              <a:t>možnosti prispôsobenia - veľmi dobré</a:t>
            </a:r>
          </a:p>
          <a:p>
            <a:r>
              <a:rPr lang="sk-SK" dirty="0" smtClean="0"/>
              <a:t>Dokumentácia - veľmi dobrá</a:t>
            </a:r>
          </a:p>
          <a:p>
            <a:r>
              <a:rPr lang="sk-SK" dirty="0" smtClean="0"/>
              <a:t>Aplikačné profily - neimplementované</a:t>
            </a:r>
          </a:p>
          <a:p>
            <a:r>
              <a:rPr lang="sk-SK" dirty="0" smtClean="0"/>
              <a:t>OCR - áno</a:t>
            </a:r>
          </a:p>
          <a:p>
            <a:r>
              <a:rPr lang="sk-SK" dirty="0" smtClean="0"/>
              <a:t>Objektová navigácia - výborná</a:t>
            </a:r>
          </a:p>
          <a:p>
            <a:r>
              <a:rPr lang="sk-SK" dirty="0" smtClean="0"/>
              <a:t>Práca s PDF - výborná</a:t>
            </a:r>
          </a:p>
          <a:p>
            <a:r>
              <a:rPr lang="sk-SK" dirty="0" smtClean="0"/>
              <a:t>Java, QT, GTK - 1+1+0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56688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15. Hodnotenie - Supernova - 33,5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Subjektívna odozva - dobrá</a:t>
            </a:r>
          </a:p>
          <a:p>
            <a:r>
              <a:rPr lang="sk-SK" dirty="0" smtClean="0"/>
              <a:t>Schéma klávesnice pre notebooky - Nedostatočná</a:t>
            </a:r>
          </a:p>
          <a:p>
            <a:r>
              <a:rPr lang="sk-SK" dirty="0"/>
              <a:t>M</a:t>
            </a:r>
            <a:r>
              <a:rPr lang="sk-SK" dirty="0" smtClean="0"/>
              <a:t>ožnosti </a:t>
            </a:r>
            <a:r>
              <a:rPr lang="sk-SK" dirty="0" smtClean="0"/>
              <a:t>prispôsobenia - veľmi dobré</a:t>
            </a:r>
          </a:p>
          <a:p>
            <a:r>
              <a:rPr lang="sk-SK" dirty="0" smtClean="0"/>
              <a:t>Dokumentácia - dobrá</a:t>
            </a:r>
          </a:p>
          <a:p>
            <a:r>
              <a:rPr lang="sk-SK" dirty="0" smtClean="0"/>
              <a:t>Aplikačné profily - Veľmi dobré</a:t>
            </a:r>
          </a:p>
          <a:p>
            <a:r>
              <a:rPr lang="sk-SK" dirty="0" smtClean="0"/>
              <a:t>OCR - nie</a:t>
            </a:r>
          </a:p>
          <a:p>
            <a:r>
              <a:rPr lang="sk-SK" dirty="0" smtClean="0"/>
              <a:t>Objektová navigácia - nedostatočná</a:t>
            </a:r>
          </a:p>
          <a:p>
            <a:r>
              <a:rPr lang="sk-SK" dirty="0" smtClean="0"/>
              <a:t>Práca s PDF - dostatočná</a:t>
            </a:r>
          </a:p>
          <a:p>
            <a:r>
              <a:rPr lang="sk-SK" dirty="0" smtClean="0"/>
              <a:t>Java, QT, GTK - 1+0+0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47529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16. Použiteľnosť - pokročilý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Príkazový riadok</a:t>
            </a:r>
          </a:p>
          <a:p>
            <a:r>
              <a:rPr lang="sk-SK" dirty="0" smtClean="0"/>
              <a:t>Vzdialená práca</a:t>
            </a:r>
          </a:p>
          <a:p>
            <a:r>
              <a:rPr lang="sk-SK" dirty="0"/>
              <a:t>S</a:t>
            </a:r>
            <a:r>
              <a:rPr lang="sk-SK" dirty="0" smtClean="0"/>
              <a:t>kriptovanie</a:t>
            </a:r>
            <a:endParaRPr lang="sk-SK" dirty="0" smtClean="0"/>
          </a:p>
          <a:p>
            <a:r>
              <a:rPr lang="sk-SK" dirty="0" smtClean="0"/>
              <a:t>Kompilované skripty</a:t>
            </a:r>
          </a:p>
          <a:p>
            <a:r>
              <a:rPr lang="sk-SK" dirty="0" smtClean="0"/>
              <a:t>Rozšírenia</a:t>
            </a:r>
          </a:p>
          <a:p>
            <a:r>
              <a:rPr lang="sk-SK" dirty="0"/>
              <a:t>S</a:t>
            </a:r>
            <a:r>
              <a:rPr lang="sk-SK" dirty="0" smtClean="0"/>
              <a:t>kriptovanie </a:t>
            </a:r>
            <a:r>
              <a:rPr lang="sk-SK" dirty="0" smtClean="0"/>
              <a:t>cez zjednodušené rozhranie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811786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17. </a:t>
            </a:r>
            <a:r>
              <a:rPr lang="sk-SK" dirty="0" smtClean="0"/>
              <a:t>Hodnotenie </a:t>
            </a:r>
            <a:r>
              <a:rPr lang="sk-SK" dirty="0" smtClean="0"/>
              <a:t>- NVDA - 12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Príkazový </a:t>
            </a:r>
            <a:r>
              <a:rPr lang="sk-SK" dirty="0" smtClean="0"/>
              <a:t>riadok: </a:t>
            </a:r>
            <a:r>
              <a:rPr lang="sk-SK" dirty="0" smtClean="0"/>
              <a:t>výborný</a:t>
            </a:r>
          </a:p>
          <a:p>
            <a:r>
              <a:rPr lang="sk-SK" dirty="0" smtClean="0"/>
              <a:t>Vzdialená práca len cez remote desktop / teamviewer</a:t>
            </a:r>
          </a:p>
          <a:p>
            <a:r>
              <a:rPr lang="sk-SK" dirty="0" smtClean="0"/>
              <a:t>Skriptovanie: jazyk </a:t>
            </a:r>
            <a:r>
              <a:rPr lang="sk-SK" dirty="0" smtClean="0"/>
              <a:t>python (ideálne)</a:t>
            </a:r>
          </a:p>
          <a:p>
            <a:r>
              <a:rPr lang="sk-SK" dirty="0" smtClean="0"/>
              <a:t>Kompilované skripty áno</a:t>
            </a:r>
          </a:p>
          <a:p>
            <a:r>
              <a:rPr lang="sk-SK" dirty="0" smtClean="0"/>
              <a:t>Rozšírenia: </a:t>
            </a:r>
            <a:r>
              <a:rPr lang="sk-SK" dirty="0" smtClean="0"/>
              <a:t>áno</a:t>
            </a:r>
          </a:p>
          <a:p>
            <a:r>
              <a:rPr lang="sk-SK" dirty="0"/>
              <a:t>S</a:t>
            </a:r>
            <a:r>
              <a:rPr lang="sk-SK" dirty="0" smtClean="0"/>
              <a:t>kriptovanie </a:t>
            </a:r>
            <a:r>
              <a:rPr lang="sk-SK" dirty="0" smtClean="0"/>
              <a:t>cez zjednodušené </a:t>
            </a:r>
            <a:r>
              <a:rPr lang="sk-SK" dirty="0" smtClean="0"/>
              <a:t>rozhranie: </a:t>
            </a:r>
            <a:r>
              <a:rPr lang="sk-SK" dirty="0" smtClean="0"/>
              <a:t>nie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910928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18. hodnotenie - Jaws - 10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Príkazový </a:t>
            </a:r>
            <a:r>
              <a:rPr lang="sk-SK" dirty="0" smtClean="0"/>
              <a:t>riadok: </a:t>
            </a:r>
            <a:r>
              <a:rPr lang="sk-SK" dirty="0" smtClean="0"/>
              <a:t>výborný</a:t>
            </a:r>
          </a:p>
          <a:p>
            <a:r>
              <a:rPr lang="sk-SK" dirty="0" smtClean="0"/>
              <a:t>Vzdialená práca rd aj jaws tandem, všetko platené</a:t>
            </a:r>
          </a:p>
          <a:p>
            <a:r>
              <a:rPr lang="sk-SK" dirty="0" smtClean="0"/>
              <a:t>S</a:t>
            </a:r>
            <a:r>
              <a:rPr lang="sk-SK" dirty="0" smtClean="0"/>
              <a:t>kriptovanie: </a:t>
            </a:r>
            <a:r>
              <a:rPr lang="sk-SK" dirty="0" smtClean="0"/>
              <a:t>vlastný jazyk (nevýhoda)</a:t>
            </a:r>
          </a:p>
          <a:p>
            <a:r>
              <a:rPr lang="sk-SK" dirty="0" smtClean="0"/>
              <a:t>Kompilované </a:t>
            </a:r>
            <a:r>
              <a:rPr lang="sk-SK" dirty="0" err="1" smtClean="0"/>
              <a:t>skripty</a:t>
            </a:r>
            <a:r>
              <a:rPr lang="sk-SK" dirty="0" smtClean="0"/>
              <a:t>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Rozšírenia: </a:t>
            </a:r>
            <a:r>
              <a:rPr lang="sk-SK" dirty="0" smtClean="0"/>
              <a:t>nie</a:t>
            </a:r>
          </a:p>
          <a:p>
            <a:r>
              <a:rPr lang="sk-SK" dirty="0"/>
              <a:t>S</a:t>
            </a:r>
            <a:r>
              <a:rPr lang="sk-SK" dirty="0" smtClean="0"/>
              <a:t>kriptovanie </a:t>
            </a:r>
            <a:r>
              <a:rPr lang="sk-SK" dirty="0" smtClean="0"/>
              <a:t>cez zjednodušené </a:t>
            </a:r>
            <a:r>
              <a:rPr lang="sk-SK" dirty="0" smtClean="0"/>
              <a:t>rozhranie: </a:t>
            </a:r>
            <a:r>
              <a:rPr lang="sk-SK" dirty="0" smtClean="0"/>
              <a:t>veľmi dobré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3784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1. </a:t>
            </a:r>
            <a:r>
              <a:rPr lang="sk-SK" dirty="0" smtClean="0"/>
              <a:t>Prečo </a:t>
            </a:r>
            <a:r>
              <a:rPr lang="sk-SK" dirty="0" smtClean="0"/>
              <a:t>sme porovnávali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Okrem iného sa zaoberáme aj predajom pomôcok a poradenstvom pri výbere</a:t>
            </a:r>
          </a:p>
          <a:p>
            <a:r>
              <a:rPr lang="sk-SK" dirty="0" smtClean="0"/>
              <a:t>Na našom trhu existuje viacero čítačov obrazovky</a:t>
            </a:r>
          </a:p>
          <a:p>
            <a:r>
              <a:rPr lang="sk-SK" dirty="0" smtClean="0"/>
              <a:t>chceli sme si ujasniť, či a v akých </a:t>
            </a:r>
            <a:r>
              <a:rPr lang="sk-SK" dirty="0" err="1" smtClean="0"/>
              <a:t>situáciach</a:t>
            </a:r>
            <a:r>
              <a:rPr lang="sk-SK" dirty="0" smtClean="0"/>
              <a:t> </a:t>
            </a:r>
            <a:r>
              <a:rPr lang="sk-SK" dirty="0" smtClean="0"/>
              <a:t>je vhodné odporúčať ten ktorý čítač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697816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19. </a:t>
            </a:r>
            <a:r>
              <a:rPr lang="sk-SK" dirty="0" smtClean="0"/>
              <a:t>Hodnotenie </a:t>
            </a:r>
            <a:r>
              <a:rPr lang="sk-SK" dirty="0" smtClean="0"/>
              <a:t>- Supernova - 10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Príkazový </a:t>
            </a:r>
            <a:r>
              <a:rPr lang="sk-SK" dirty="0" smtClean="0"/>
              <a:t>riadok: </a:t>
            </a:r>
            <a:r>
              <a:rPr lang="sk-SK" dirty="0" smtClean="0"/>
              <a:t>veľmi dobrý</a:t>
            </a:r>
          </a:p>
          <a:p>
            <a:r>
              <a:rPr lang="sk-SK" dirty="0" smtClean="0"/>
              <a:t>Vzdialená práca platené rd</a:t>
            </a:r>
          </a:p>
          <a:p>
            <a:r>
              <a:rPr lang="sk-SK" dirty="0" smtClean="0"/>
              <a:t>S</a:t>
            </a:r>
            <a:r>
              <a:rPr lang="sk-SK" dirty="0" smtClean="0"/>
              <a:t>kriptovanie: </a:t>
            </a:r>
            <a:r>
              <a:rPr lang="sk-SK" dirty="0" smtClean="0"/>
              <a:t>LUA </a:t>
            </a:r>
          </a:p>
          <a:p>
            <a:r>
              <a:rPr lang="sk-SK" dirty="0" smtClean="0"/>
              <a:t>Kompilované </a:t>
            </a:r>
            <a:r>
              <a:rPr lang="sk-SK" dirty="0" err="1" smtClean="0"/>
              <a:t>skripty</a:t>
            </a:r>
            <a:r>
              <a:rPr lang="sk-SK" dirty="0" smtClean="0"/>
              <a:t>: </a:t>
            </a:r>
            <a:r>
              <a:rPr lang="sk-SK" dirty="0" smtClean="0"/>
              <a:t>áno (dekompilácia lua je jednoduchšia)</a:t>
            </a:r>
          </a:p>
          <a:p>
            <a:r>
              <a:rPr lang="sk-SK" dirty="0" smtClean="0"/>
              <a:t>Rozšírenia: </a:t>
            </a:r>
            <a:r>
              <a:rPr lang="sk-SK" dirty="0" smtClean="0"/>
              <a:t>nie</a:t>
            </a:r>
          </a:p>
          <a:p>
            <a:r>
              <a:rPr lang="sk-SK" dirty="0"/>
              <a:t>S</a:t>
            </a:r>
            <a:r>
              <a:rPr lang="sk-SK" dirty="0" smtClean="0"/>
              <a:t>kriptovanie </a:t>
            </a:r>
            <a:r>
              <a:rPr lang="sk-SK" dirty="0" smtClean="0"/>
              <a:t>cez zjednodušené </a:t>
            </a:r>
            <a:r>
              <a:rPr lang="sk-SK" dirty="0" smtClean="0"/>
              <a:t>rozhranie: </a:t>
            </a:r>
            <a:r>
              <a:rPr lang="sk-SK" dirty="0" smtClean="0"/>
              <a:t>výborné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973435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20. Braille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Množstvo podporovaných riadkov</a:t>
            </a:r>
          </a:p>
          <a:p>
            <a:r>
              <a:rPr lang="sk-SK" dirty="0" smtClean="0"/>
              <a:t>Zobrazovanie slovenskej normy</a:t>
            </a:r>
          </a:p>
          <a:p>
            <a:r>
              <a:rPr lang="sk-SK" dirty="0" smtClean="0"/>
              <a:t>Písanie na riadku</a:t>
            </a:r>
          </a:p>
          <a:p>
            <a:r>
              <a:rPr lang="sk-SK" dirty="0" smtClean="0"/>
              <a:t>Písanie v Slovenskej norme</a:t>
            </a:r>
          </a:p>
          <a:p>
            <a:r>
              <a:rPr lang="sk-SK" dirty="0" smtClean="0"/>
              <a:t>Zobrazovanie atribútov textu</a:t>
            </a:r>
          </a:p>
          <a:p>
            <a:r>
              <a:rPr lang="sk-SK" dirty="0" smtClean="0"/>
              <a:t>Konfigurovateľnosť zobrazovania atribútov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77732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21. Hodnotenie - Supernova 10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Množstvo podporovaných </a:t>
            </a:r>
            <a:r>
              <a:rPr lang="sk-SK" dirty="0" smtClean="0"/>
              <a:t>riadkov: </a:t>
            </a:r>
            <a:r>
              <a:rPr lang="sk-SK" dirty="0" smtClean="0"/>
              <a:t>27</a:t>
            </a:r>
          </a:p>
          <a:p>
            <a:r>
              <a:rPr lang="sk-SK" dirty="0" smtClean="0"/>
              <a:t>Zobrazovanie slovenskej </a:t>
            </a:r>
            <a:r>
              <a:rPr lang="sk-SK" dirty="0" smtClean="0"/>
              <a:t>normy: </a:t>
            </a:r>
            <a:r>
              <a:rPr lang="sk-SK" dirty="0" smtClean="0"/>
              <a:t>Počítačová</a:t>
            </a:r>
          </a:p>
          <a:p>
            <a:r>
              <a:rPr lang="sk-SK" dirty="0" smtClean="0"/>
              <a:t>Písanie na </a:t>
            </a:r>
            <a:r>
              <a:rPr lang="sk-SK" dirty="0" smtClean="0"/>
              <a:t>riadku: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Písanie v Slovenskej </a:t>
            </a:r>
            <a:r>
              <a:rPr lang="sk-SK" dirty="0" smtClean="0"/>
              <a:t>norme: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Zobrazovanie atribútov </a:t>
            </a:r>
            <a:r>
              <a:rPr lang="sk-SK" dirty="0" smtClean="0"/>
              <a:t>textu: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Konfigurovateľnosť zobrazovania </a:t>
            </a:r>
            <a:r>
              <a:rPr lang="sk-SK" dirty="0" smtClean="0"/>
              <a:t>atribútov: </a:t>
            </a:r>
            <a:r>
              <a:rPr lang="sk-SK" dirty="0" smtClean="0"/>
              <a:t>áno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96232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22. Hodnotenie - Jaws 10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Množstvo podporovaných </a:t>
            </a:r>
            <a:r>
              <a:rPr lang="sk-SK" dirty="0" smtClean="0"/>
              <a:t>riadkov: </a:t>
            </a:r>
            <a:r>
              <a:rPr lang="sk-SK" dirty="0" smtClean="0"/>
              <a:t>8</a:t>
            </a:r>
          </a:p>
          <a:p>
            <a:r>
              <a:rPr lang="sk-SK" dirty="0" smtClean="0"/>
              <a:t>Zobrazovanie slovenskej </a:t>
            </a:r>
            <a:r>
              <a:rPr lang="sk-SK" dirty="0" smtClean="0"/>
              <a:t>normy: </a:t>
            </a:r>
            <a:r>
              <a:rPr lang="sk-SK" dirty="0" smtClean="0"/>
              <a:t>Počítačová</a:t>
            </a:r>
          </a:p>
          <a:p>
            <a:r>
              <a:rPr lang="sk-SK" dirty="0" smtClean="0"/>
              <a:t>Písanie na </a:t>
            </a:r>
            <a:r>
              <a:rPr lang="sk-SK" dirty="0" smtClean="0"/>
              <a:t>riadku: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Písanie v Slovenskej </a:t>
            </a:r>
            <a:r>
              <a:rPr lang="sk-SK" dirty="0" smtClean="0"/>
              <a:t>norme: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Zobrazovanie atribútov </a:t>
            </a:r>
            <a:r>
              <a:rPr lang="sk-SK" dirty="0" smtClean="0"/>
              <a:t>textu: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Konfigurovateľnosť zobrazovania </a:t>
            </a:r>
            <a:r>
              <a:rPr lang="sk-SK" dirty="0" smtClean="0"/>
              <a:t>atribútov: </a:t>
            </a:r>
            <a:r>
              <a:rPr lang="sk-SK" dirty="0" smtClean="0"/>
              <a:t>áno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06427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23. Hodnotenie - NVDA 7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Množstvo podporovaných </a:t>
            </a:r>
            <a:r>
              <a:rPr lang="sk-SK" dirty="0" smtClean="0"/>
              <a:t>riadkov: </a:t>
            </a:r>
            <a:r>
              <a:rPr lang="sk-SK" dirty="0" smtClean="0"/>
              <a:t>15</a:t>
            </a:r>
          </a:p>
          <a:p>
            <a:r>
              <a:rPr lang="sk-SK" dirty="0" smtClean="0"/>
              <a:t>Zobrazovanie slovenskej </a:t>
            </a:r>
            <a:r>
              <a:rPr lang="sk-SK" dirty="0" smtClean="0"/>
              <a:t>normy: </a:t>
            </a:r>
            <a:r>
              <a:rPr lang="sk-SK" dirty="0" smtClean="0"/>
              <a:t>Literárna</a:t>
            </a:r>
          </a:p>
          <a:p>
            <a:r>
              <a:rPr lang="sk-SK" dirty="0" smtClean="0"/>
              <a:t>Písanie na </a:t>
            </a:r>
            <a:r>
              <a:rPr lang="sk-SK" dirty="0" smtClean="0"/>
              <a:t>riadku: </a:t>
            </a:r>
            <a:r>
              <a:rPr lang="sk-SK" dirty="0" smtClean="0"/>
              <a:t>áno - na </a:t>
            </a:r>
            <a:r>
              <a:rPr lang="sk-SK" dirty="0" smtClean="0"/>
              <a:t>niektorých </a:t>
            </a:r>
            <a:r>
              <a:rPr lang="sk-SK" dirty="0" smtClean="0"/>
              <a:t>riadkoch</a:t>
            </a:r>
          </a:p>
          <a:p>
            <a:r>
              <a:rPr lang="sk-SK" dirty="0" smtClean="0"/>
              <a:t>Písanie v Slovenskej </a:t>
            </a:r>
            <a:r>
              <a:rPr lang="sk-SK" dirty="0" smtClean="0"/>
              <a:t>norme: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Zobrazovanie atribútov </a:t>
            </a:r>
            <a:r>
              <a:rPr lang="sk-SK" dirty="0" smtClean="0"/>
              <a:t>textu: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Konfigurovateľnosť zobrazovania </a:t>
            </a:r>
            <a:r>
              <a:rPr lang="sk-SK" dirty="0" smtClean="0"/>
              <a:t>atribútov: </a:t>
            </a:r>
            <a:r>
              <a:rPr lang="sk-SK" dirty="0" smtClean="0"/>
              <a:t>nie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581127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24. Základné komponenty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Ťažko hodnotiteľné kritériá</a:t>
            </a:r>
          </a:p>
          <a:p>
            <a:r>
              <a:rPr lang="sk-SK" dirty="0" smtClean="0"/>
              <a:t>Ako dobre alebo zle čítače pracujú s bežne používanými komponentmi používateľského rozhrania</a:t>
            </a:r>
          </a:p>
          <a:p>
            <a:r>
              <a:rPr lang="sk-SK" dirty="0" smtClean="0"/>
              <a:t>Výrazne zaostáva Supernova.</a:t>
            </a:r>
          </a:p>
          <a:p>
            <a:r>
              <a:rPr lang="sk-SK" dirty="0" smtClean="0"/>
              <a:t>Vymenujeme len pozitívne a negatívne extrémy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63440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25.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Jaws (45) a NVDA (47) sú porovnateľné</a:t>
            </a:r>
          </a:p>
          <a:p>
            <a:r>
              <a:rPr lang="sk-SK" dirty="0" smtClean="0"/>
              <a:t>Najmenej bodov (37) </a:t>
            </a:r>
            <a:r>
              <a:rPr lang="sk-SK" dirty="0" smtClean="0"/>
              <a:t>tu </a:t>
            </a:r>
            <a:r>
              <a:rPr lang="sk-SK" dirty="0" smtClean="0"/>
              <a:t>dosiahla </a:t>
            </a:r>
            <a:r>
              <a:rPr lang="sk-SK" dirty="0" err="1" smtClean="0"/>
              <a:t>Supernova</a:t>
            </a:r>
            <a:endParaRPr lang="sk-SK" dirty="0" smtClean="0"/>
          </a:p>
          <a:p>
            <a:r>
              <a:rPr lang="sk-SK" dirty="0" smtClean="0"/>
              <a:t>- Supernova nečíta celé položky v hlbokých stromoch</a:t>
            </a:r>
          </a:p>
          <a:p>
            <a:r>
              <a:rPr lang="sk-SK" dirty="0" smtClean="0"/>
              <a:t>- Supernova sa nespráva konzistentne v ponukách v rôznych aplikáciách</a:t>
            </a:r>
          </a:p>
          <a:p>
            <a:r>
              <a:rPr lang="sk-SK" dirty="0" smtClean="0"/>
              <a:t>- Supernova a </a:t>
            </a:r>
            <a:r>
              <a:rPr lang="sk-SK" dirty="0" err="1" smtClean="0"/>
              <a:t>Jaws</a:t>
            </a:r>
            <a:r>
              <a:rPr lang="sk-SK" dirty="0" smtClean="0"/>
              <a:t>: občasné problémy pri čítaní ribbonu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045918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26. Práca s textom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Pri práci s textom sa opäť čítače odlišujú v detailoch, vypichneme len niektoré extrémy</a:t>
            </a:r>
          </a:p>
          <a:p>
            <a:r>
              <a:rPr lang="sk-SK" dirty="0" smtClean="0"/>
              <a:t>- Supernova: menej informácií o typoch editačných polí (formátovacie, viacriadkové)</a:t>
            </a:r>
          </a:p>
          <a:p>
            <a:r>
              <a:rPr lang="sk-SK" dirty="0" smtClean="0"/>
              <a:t>- </a:t>
            </a:r>
            <a:r>
              <a:rPr lang="sk-SK" dirty="0" smtClean="0"/>
              <a:t>NVDA: </a:t>
            </a:r>
            <a:r>
              <a:rPr lang="sk-SK" dirty="0" smtClean="0"/>
              <a:t>žiadne nadštandardné funkcie na pohyb po texte (napríklad pohyb po vetách)</a:t>
            </a:r>
          </a:p>
          <a:p>
            <a:r>
              <a:rPr lang="sk-SK" dirty="0" smtClean="0"/>
              <a:t>- Supernova: nemožnosť definovať výslovnosť špeciálnych znakov</a:t>
            </a:r>
          </a:p>
          <a:p>
            <a:r>
              <a:rPr lang="sk-SK" dirty="0" smtClean="0"/>
              <a:t>+ </a:t>
            </a:r>
            <a:r>
              <a:rPr lang="sk-SK" dirty="0" err="1" smtClean="0"/>
              <a:t>Supernova</a:t>
            </a:r>
            <a:r>
              <a:rPr lang="sk-SK" dirty="0" smtClean="0"/>
              <a:t>: veľmi pekne vyriešené priznačovanie a odznačovanie textu</a:t>
            </a:r>
          </a:p>
          <a:p>
            <a:r>
              <a:rPr lang="sk-SK" dirty="0" smtClean="0"/>
              <a:t>+ Jaws: rýchle pretáčanie v texte</a:t>
            </a:r>
          </a:p>
          <a:p>
            <a:r>
              <a:rPr lang="sk-SK" dirty="0" smtClean="0"/>
              <a:t>+ Jaws: najviac informácií o formátovaní textu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064313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27.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Jaws: 29</a:t>
            </a:r>
          </a:p>
          <a:p>
            <a:r>
              <a:rPr lang="pt-BR" dirty="0" smtClean="0"/>
              <a:t>Supernova: 26</a:t>
            </a:r>
          </a:p>
          <a:p>
            <a:r>
              <a:rPr lang="pt-BR" dirty="0" smtClean="0"/>
              <a:t>NVDA: 24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806262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28. Tabuľky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Tabuľkový režim</a:t>
            </a:r>
          </a:p>
          <a:p>
            <a:r>
              <a:rPr lang="sk-SK" dirty="0" smtClean="0"/>
              <a:t>Čítanie obsahu pri pohybe po bunkách</a:t>
            </a:r>
          </a:p>
          <a:p>
            <a:r>
              <a:rPr lang="sk-SK" dirty="0" smtClean="0"/>
              <a:t>Práca s hlavičkovými bunkami</a:t>
            </a:r>
          </a:p>
          <a:p>
            <a:r>
              <a:rPr lang="sk-SK" dirty="0" smtClean="0"/>
              <a:t>Hlavičkové bunky vo </a:t>
            </a:r>
            <a:r>
              <a:rPr lang="sk-SK" dirty="0" smtClean="0"/>
              <a:t>Worde</a:t>
            </a:r>
            <a:endParaRPr lang="sk-SK" dirty="0" smtClean="0"/>
          </a:p>
          <a:p>
            <a:r>
              <a:rPr lang="sk-SK" dirty="0"/>
              <a:t>Č</a:t>
            </a:r>
            <a:r>
              <a:rPr lang="sk-SK" dirty="0" smtClean="0"/>
              <a:t>ítanie </a:t>
            </a:r>
            <a:r>
              <a:rPr lang="sk-SK" dirty="0" smtClean="0"/>
              <a:t>celého stĺpca </a:t>
            </a:r>
            <a:r>
              <a:rPr lang="sk-SK" dirty="0" smtClean="0"/>
              <a:t>resp. </a:t>
            </a:r>
            <a:r>
              <a:rPr lang="sk-SK" dirty="0" smtClean="0"/>
              <a:t>riadka</a:t>
            </a:r>
          </a:p>
          <a:p>
            <a:r>
              <a:rPr lang="sk-SK" dirty="0" smtClean="0"/>
              <a:t>Vnorené tabuľky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1583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2. Čo sme porovnávali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Komerčný čítač obrazovky Jaws:</a:t>
            </a:r>
          </a:p>
          <a:p>
            <a:r>
              <a:rPr lang="sk-SK" dirty="0" smtClean="0"/>
              <a:t>Verzia 13 (posledná do slovenčiny preložená verzia)</a:t>
            </a:r>
          </a:p>
          <a:p>
            <a:r>
              <a:rPr lang="sk-SK" dirty="0" smtClean="0"/>
              <a:t>stránka: http://www.freedomscientific.com</a:t>
            </a:r>
          </a:p>
          <a:p>
            <a:r>
              <a:rPr lang="sk-SK" dirty="0" smtClean="0"/>
              <a:t>lokalizácia a distribúcia: http://www.tyflocomp.sk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604068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29. Hodnotenie - </a:t>
            </a:r>
            <a:r>
              <a:rPr lang="sk-SK" dirty="0" err="1" smtClean="0"/>
              <a:t>Jaws</a:t>
            </a:r>
            <a:r>
              <a:rPr lang="sk-SK" dirty="0" smtClean="0"/>
              <a:t> </a:t>
            </a:r>
            <a:r>
              <a:rPr lang="sk-SK" dirty="0" smtClean="0"/>
              <a:t>- 11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Tabuľkový </a:t>
            </a:r>
            <a:r>
              <a:rPr lang="sk-SK" dirty="0" smtClean="0"/>
              <a:t>režim: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Čítanie obsahu pri pohybe po </a:t>
            </a:r>
            <a:r>
              <a:rPr lang="sk-SK" dirty="0" smtClean="0"/>
              <a:t>bunkách: </a:t>
            </a:r>
            <a:r>
              <a:rPr lang="sk-SK" dirty="0" smtClean="0"/>
              <a:t>celé bunky</a:t>
            </a:r>
          </a:p>
          <a:p>
            <a:r>
              <a:rPr lang="sk-SK" dirty="0" smtClean="0"/>
              <a:t>Práca s hlavičkovými </a:t>
            </a:r>
            <a:r>
              <a:rPr lang="sk-SK" dirty="0" smtClean="0"/>
              <a:t>bunkami: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Hlavičkové bunky vo </a:t>
            </a:r>
            <a:r>
              <a:rPr lang="sk-SK" dirty="0" smtClean="0"/>
              <a:t>Worde: </a:t>
            </a:r>
            <a:r>
              <a:rPr lang="sk-SK" dirty="0" smtClean="0"/>
              <a:t>áno (len špeciálne definované)</a:t>
            </a:r>
          </a:p>
          <a:p>
            <a:r>
              <a:rPr lang="sk-SK" dirty="0"/>
              <a:t>Č</a:t>
            </a:r>
            <a:r>
              <a:rPr lang="sk-SK" dirty="0" smtClean="0"/>
              <a:t>ítanie </a:t>
            </a:r>
            <a:r>
              <a:rPr lang="sk-SK" dirty="0" smtClean="0"/>
              <a:t>celého stĺpca </a:t>
            </a:r>
            <a:r>
              <a:rPr lang="sk-SK" dirty="0" smtClean="0"/>
              <a:t>resp. riadka: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Vnorené </a:t>
            </a:r>
            <a:r>
              <a:rPr lang="sk-SK" dirty="0" smtClean="0"/>
              <a:t>tabuľky: </a:t>
            </a:r>
            <a:r>
              <a:rPr lang="sk-SK" dirty="0" smtClean="0"/>
              <a:t>výborne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987657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30. Hodnotenie - NVDA - 9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Tabuľkový </a:t>
            </a:r>
            <a:r>
              <a:rPr lang="sk-SK" dirty="0" smtClean="0"/>
              <a:t>režim: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Čítanie obsahu pri pohybe po </a:t>
            </a:r>
            <a:r>
              <a:rPr lang="sk-SK" dirty="0" smtClean="0"/>
              <a:t>bunkách: </a:t>
            </a:r>
            <a:r>
              <a:rPr lang="sk-SK" dirty="0" smtClean="0"/>
              <a:t>celé bunky</a:t>
            </a:r>
          </a:p>
          <a:p>
            <a:r>
              <a:rPr lang="sk-SK" dirty="0" smtClean="0"/>
              <a:t>Práca s hlavičkovými </a:t>
            </a:r>
            <a:r>
              <a:rPr lang="sk-SK" dirty="0" smtClean="0"/>
              <a:t>bunkami: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Hlavičkové bunky vo </a:t>
            </a:r>
            <a:r>
              <a:rPr lang="sk-SK" dirty="0" smtClean="0"/>
              <a:t>Worde: </a:t>
            </a:r>
            <a:r>
              <a:rPr lang="sk-SK" dirty="0" smtClean="0"/>
              <a:t>nie</a:t>
            </a:r>
          </a:p>
          <a:p>
            <a:r>
              <a:rPr lang="sk-SK" dirty="0"/>
              <a:t>Č</a:t>
            </a:r>
            <a:r>
              <a:rPr lang="sk-SK" dirty="0" smtClean="0"/>
              <a:t>ítanie </a:t>
            </a:r>
            <a:r>
              <a:rPr lang="sk-SK" dirty="0" smtClean="0"/>
              <a:t>celého stĺpca </a:t>
            </a:r>
            <a:r>
              <a:rPr lang="sk-SK" dirty="0" smtClean="0"/>
              <a:t>resp. riadka: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Vnorené </a:t>
            </a:r>
            <a:r>
              <a:rPr lang="sk-SK" dirty="0" smtClean="0"/>
              <a:t>tabuľky: </a:t>
            </a:r>
            <a:r>
              <a:rPr lang="sk-SK" dirty="0" smtClean="0"/>
              <a:t>výborne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622635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31. Hodnotenie - Supernova - 3,5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Tabuľkový </a:t>
            </a:r>
            <a:r>
              <a:rPr lang="sk-SK" dirty="0" smtClean="0"/>
              <a:t>režim: </a:t>
            </a:r>
            <a:r>
              <a:rPr lang="sk-SK" dirty="0" smtClean="0"/>
              <a:t>áno</a:t>
            </a:r>
          </a:p>
          <a:p>
            <a:r>
              <a:rPr lang="sk-SK" dirty="0" smtClean="0"/>
              <a:t>Čítanie obsahu pri pohybe po </a:t>
            </a:r>
            <a:r>
              <a:rPr lang="sk-SK" dirty="0" smtClean="0"/>
              <a:t>bunkách: </a:t>
            </a:r>
            <a:r>
              <a:rPr lang="sk-SK" dirty="0" smtClean="0"/>
              <a:t>len prvé riadky</a:t>
            </a:r>
          </a:p>
          <a:p>
            <a:r>
              <a:rPr lang="sk-SK" dirty="0" smtClean="0"/>
              <a:t>Práca s hlavičkovými </a:t>
            </a:r>
            <a:r>
              <a:rPr lang="sk-SK" dirty="0" smtClean="0"/>
              <a:t>bunkami: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Hlavičkové bunky vo </a:t>
            </a:r>
            <a:r>
              <a:rPr lang="sk-SK" dirty="0" smtClean="0"/>
              <a:t>Worde: </a:t>
            </a:r>
            <a:r>
              <a:rPr lang="sk-SK" dirty="0" smtClean="0"/>
              <a:t>nie</a:t>
            </a:r>
          </a:p>
          <a:p>
            <a:r>
              <a:rPr lang="sk-SK" dirty="0"/>
              <a:t>Č</a:t>
            </a:r>
            <a:r>
              <a:rPr lang="sk-SK" dirty="0" smtClean="0"/>
              <a:t>ítanie </a:t>
            </a:r>
            <a:r>
              <a:rPr lang="sk-SK" dirty="0" smtClean="0"/>
              <a:t>celého stĺpca </a:t>
            </a:r>
            <a:r>
              <a:rPr lang="sk-SK" dirty="0" smtClean="0"/>
              <a:t>resp. riadka: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Vnorené </a:t>
            </a:r>
            <a:r>
              <a:rPr lang="sk-SK" dirty="0" smtClean="0"/>
              <a:t>tabuľky: </a:t>
            </a:r>
            <a:r>
              <a:rPr lang="sk-SK" dirty="0" smtClean="0"/>
              <a:t>dobre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236019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32. Internet (bežné stránky)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k-SK" dirty="0" smtClean="0"/>
              <a:t>Všetky čítače používajú špeciálne prostredie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Supernova</a:t>
            </a:r>
            <a:r>
              <a:rPr lang="sk-SK" dirty="0" smtClean="0"/>
              <a:t> </a:t>
            </a:r>
            <a:r>
              <a:rPr lang="sk-SK" dirty="0" smtClean="0"/>
              <a:t>len Internet explorer</a:t>
            </a:r>
          </a:p>
          <a:p>
            <a:r>
              <a:rPr lang="sk-SK" dirty="0" smtClean="0"/>
              <a:t>+ </a:t>
            </a:r>
            <a:r>
              <a:rPr lang="sk-SK" dirty="0" smtClean="0"/>
              <a:t>NVDA </a:t>
            </a:r>
            <a:r>
              <a:rPr lang="sk-SK" dirty="0" smtClean="0"/>
              <a:t>rovnako ako </a:t>
            </a:r>
            <a:r>
              <a:rPr lang="sk-SK" dirty="0" err="1" smtClean="0"/>
              <a:t>Jaws</a:t>
            </a:r>
            <a:r>
              <a:rPr lang="sk-SK" dirty="0" smtClean="0"/>
              <a:t>: </a:t>
            </a:r>
            <a:r>
              <a:rPr lang="sk-SK" dirty="0" smtClean="0"/>
              <a:t>Explorer a Firefox, navyše Google Chrome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Supernova</a:t>
            </a:r>
            <a:r>
              <a:rPr lang="sk-SK" dirty="0" smtClean="0"/>
              <a:t>: neumožňuje zachovať vzhľad ako na obrazovke</a:t>
            </a:r>
          </a:p>
          <a:p>
            <a:r>
              <a:rPr lang="sk-SK" dirty="0" smtClean="0"/>
              <a:t>- </a:t>
            </a:r>
            <a:r>
              <a:rPr lang="sk-SK" dirty="0" smtClean="0"/>
              <a:t>NVDA: </a:t>
            </a:r>
            <a:r>
              <a:rPr lang="sk-SK" dirty="0" smtClean="0"/>
              <a:t>len zoznam odkazov, nadpisov a oblastí(landmarks)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Supernova</a:t>
            </a:r>
            <a:r>
              <a:rPr lang="sk-SK" dirty="0" smtClean="0"/>
              <a:t>: neumožňuje vyskočiť z veľkého elementu (tabuľka, zoznam,...)</a:t>
            </a:r>
          </a:p>
          <a:p>
            <a:r>
              <a:rPr lang="sk-SK" dirty="0" smtClean="0"/>
              <a:t>+Jaws: Kopírovanie zo stránky aj so vzhľadom</a:t>
            </a:r>
          </a:p>
          <a:p>
            <a:r>
              <a:rPr lang="sk-SK" dirty="0" smtClean="0"/>
              <a:t>+</a:t>
            </a:r>
            <a:r>
              <a:rPr lang="sk-SK" dirty="0" err="1" smtClean="0"/>
              <a:t>Supernova</a:t>
            </a:r>
            <a:r>
              <a:rPr lang="sk-SK" dirty="0" smtClean="0"/>
              <a:t>: vizuálne sledovanie fokusu</a:t>
            </a:r>
          </a:p>
          <a:p>
            <a:r>
              <a:rPr lang="sk-SK" dirty="0" smtClean="0"/>
              <a:t>-</a:t>
            </a:r>
            <a:r>
              <a:rPr lang="sk-SK" dirty="0" err="1" smtClean="0"/>
              <a:t>Supernova</a:t>
            </a:r>
            <a:r>
              <a:rPr lang="sk-SK" dirty="0" smtClean="0"/>
              <a:t>: veľmi častá nespoľahlivosť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4234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33.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J</a:t>
            </a:r>
            <a:r>
              <a:rPr lang="pt-BR" dirty="0" smtClean="0"/>
              <a:t>aws</a:t>
            </a:r>
            <a:r>
              <a:rPr lang="pt-BR" dirty="0" smtClean="0"/>
              <a:t>: 38/27</a:t>
            </a:r>
          </a:p>
          <a:p>
            <a:r>
              <a:rPr lang="pt-BR" dirty="0" smtClean="0"/>
              <a:t>NVDA: 30/27</a:t>
            </a:r>
          </a:p>
          <a:p>
            <a:r>
              <a:rPr lang="pt-BR" dirty="0" smtClean="0"/>
              <a:t>Supernova: 24,5/19,5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017583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34. Web - ajax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Ide o špeciálne stránky, ktoré </a:t>
            </a:r>
            <a:r>
              <a:rPr lang="sk-SK" dirty="0" smtClean="0"/>
              <a:t>vyzerajú </a:t>
            </a:r>
            <a:r>
              <a:rPr lang="sk-SK" dirty="0" smtClean="0"/>
              <a:t>a fungujú ako bežné aplikácie</a:t>
            </a:r>
          </a:p>
          <a:p>
            <a:r>
              <a:rPr lang="sk-SK" dirty="0" smtClean="0"/>
              <a:t>Na internete ich je stále viac</a:t>
            </a:r>
          </a:p>
          <a:p>
            <a:r>
              <a:rPr lang="sk-SK" dirty="0" smtClean="0"/>
              <a:t>Ako príklad môžme uviesť Facebook, Google docs, Yahoo mail, AIS2...</a:t>
            </a:r>
          </a:p>
          <a:p>
            <a:r>
              <a:rPr lang="sk-SK" dirty="0" smtClean="0"/>
              <a:t>Čítače sme testovali na troch aplikáciách</a:t>
            </a:r>
          </a:p>
          <a:p>
            <a:r>
              <a:rPr lang="sk-SK" dirty="0" smtClean="0"/>
              <a:t>Jednoduchý formulár s nápovedami</a:t>
            </a:r>
          </a:p>
          <a:p>
            <a:r>
              <a:rPr lang="sk-SK" dirty="0" smtClean="0"/>
              <a:t>Yahoo vyhľadávanie</a:t>
            </a:r>
          </a:p>
          <a:p>
            <a:r>
              <a:rPr lang="sk-SK" dirty="0" smtClean="0"/>
              <a:t>Yahoo mail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609932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35.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Nvda: 11 (v kombinácii s Firefoxom)</a:t>
            </a:r>
          </a:p>
          <a:p>
            <a:r>
              <a:rPr lang="sk-SK" dirty="0" smtClean="0"/>
              <a:t>Jaws: 11 (funguje, no vzľadom na pomalosť je prakticky nepoužiteľný v zložitých aplikáciách)</a:t>
            </a:r>
          </a:p>
          <a:p>
            <a:r>
              <a:rPr lang="sk-SK" dirty="0" smtClean="0"/>
              <a:t>Supernova: 2 (vývojárov čaká ešte veľmi veľa práce)</a:t>
            </a:r>
          </a:p>
          <a:p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38289626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36. Microsoft Word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 smtClean="0"/>
              <a:t>+ Oba komerčné čítače poskytujú skratky na skákanie po rôznych typoch elementov</a:t>
            </a:r>
          </a:p>
          <a:p>
            <a:r>
              <a:rPr lang="sk-SK" dirty="0" smtClean="0"/>
              <a:t>+ lepšie to rieši </a:t>
            </a:r>
            <a:r>
              <a:rPr lang="sk-SK" dirty="0" err="1" smtClean="0"/>
              <a:t>Supernova</a:t>
            </a:r>
            <a:r>
              <a:rPr lang="sk-SK" dirty="0" smtClean="0"/>
              <a:t> („</a:t>
            </a:r>
            <a:r>
              <a:rPr lang="sk-SK" dirty="0" err="1" smtClean="0"/>
              <a:t>Caps</a:t>
            </a:r>
            <a:r>
              <a:rPr lang="sk-SK" dirty="0" smtClean="0"/>
              <a:t> </a:t>
            </a:r>
            <a:r>
              <a:rPr lang="sk-SK" dirty="0" err="1" smtClean="0"/>
              <a:t>lock</a:t>
            </a:r>
            <a:r>
              <a:rPr lang="sk-SK" dirty="0" smtClean="0"/>
              <a:t>“ </a:t>
            </a:r>
            <a:r>
              <a:rPr lang="sk-SK" dirty="0" smtClean="0"/>
              <a:t>a písmenká) </a:t>
            </a:r>
            <a:r>
              <a:rPr lang="sk-SK" dirty="0" err="1" smtClean="0"/>
              <a:t>Jaws</a:t>
            </a:r>
            <a:r>
              <a:rPr lang="sk-SK" dirty="0" smtClean="0"/>
              <a:t> </a:t>
            </a:r>
            <a:r>
              <a:rPr lang="sk-SK" dirty="0" smtClean="0"/>
              <a:t>skrýva tieto funkcie pod špeciálny režim</a:t>
            </a:r>
          </a:p>
          <a:p>
            <a:r>
              <a:rPr lang="sk-SK" dirty="0" smtClean="0"/>
              <a:t>+ Jaws používateľom uľahčuje prístup k poznámkam pod čiarou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Supernova</a:t>
            </a:r>
            <a:r>
              <a:rPr lang="sk-SK" dirty="0" smtClean="0"/>
              <a:t>: vie čítať len základné štýly, čo považujeme za závažný problém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891733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37.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Jaws: 16</a:t>
            </a:r>
          </a:p>
          <a:p>
            <a:r>
              <a:rPr lang="pt-BR" dirty="0" smtClean="0"/>
              <a:t>NVDA: 12</a:t>
            </a:r>
          </a:p>
          <a:p>
            <a:r>
              <a:rPr lang="pt-BR" dirty="0" smtClean="0"/>
              <a:t>Supernova: 12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450959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38. Excel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- </a:t>
            </a:r>
            <a:r>
              <a:rPr lang="sk-SK" dirty="0" smtClean="0"/>
              <a:t>NVDA: </a:t>
            </a:r>
            <a:r>
              <a:rPr lang="sk-SK" dirty="0" smtClean="0"/>
              <a:t>Nečíta označovanie textu pri úprave bunky</a:t>
            </a:r>
          </a:p>
          <a:p>
            <a:r>
              <a:rPr lang="sk-SK" dirty="0" smtClean="0"/>
              <a:t>+ Oba komerčné čítače sprístupňujú komentáre, </a:t>
            </a:r>
            <a:r>
              <a:rPr lang="sk-SK" dirty="0" smtClean="0"/>
              <a:t>NVDA </a:t>
            </a:r>
            <a:r>
              <a:rPr lang="sk-SK" dirty="0" smtClean="0"/>
              <a:t>nie</a:t>
            </a:r>
          </a:p>
          <a:p>
            <a:r>
              <a:rPr lang="sk-SK" dirty="0" smtClean="0"/>
              <a:t>- </a:t>
            </a:r>
            <a:r>
              <a:rPr lang="sk-SK" dirty="0" err="1" smtClean="0"/>
              <a:t>Supernova</a:t>
            </a:r>
            <a:r>
              <a:rPr lang="sk-SK" dirty="0" smtClean="0"/>
              <a:t>: Neumožňuje definovať hlavičkové bunky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8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3. Čo sme porovnávali(2)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Voľne šíriteľný čítač obrazovky NVDA:</a:t>
            </a:r>
          </a:p>
          <a:p>
            <a:r>
              <a:rPr lang="sk-SK" dirty="0" smtClean="0"/>
              <a:t>Verzia 2013.1.1 (dostupná v čase porovnávania)</a:t>
            </a:r>
          </a:p>
          <a:p>
            <a:r>
              <a:rPr lang="sk-SK" dirty="0" smtClean="0"/>
              <a:t>Stránka: http://www.nvda-project.org</a:t>
            </a:r>
          </a:p>
          <a:p>
            <a:r>
              <a:rPr lang="sk-SK" dirty="0" smtClean="0"/>
              <a:t>Lokalizácia: Slovenská používateľská komunita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71629280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39.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Jaws: 12</a:t>
            </a:r>
          </a:p>
          <a:p>
            <a:r>
              <a:rPr lang="pt-BR" dirty="0" smtClean="0"/>
              <a:t>Supernova: 9</a:t>
            </a:r>
          </a:p>
          <a:p>
            <a:r>
              <a:rPr lang="pt-BR" dirty="0" smtClean="0"/>
              <a:t>NVDA: 8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248122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40. Powerpoint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Prinajmenšom základnú prácu umožňujú NVDA aj Jaws</a:t>
            </a:r>
          </a:p>
          <a:p>
            <a:r>
              <a:rPr lang="sk-SK" dirty="0" smtClean="0"/>
              <a:t>- Supernova: podpora </a:t>
            </a:r>
            <a:r>
              <a:rPr lang="sk-SK" dirty="0" err="1" smtClean="0"/>
              <a:t>Powerpoint-u</a:t>
            </a:r>
            <a:r>
              <a:rPr lang="sk-SK" dirty="0" smtClean="0"/>
              <a:t> </a:t>
            </a:r>
            <a:r>
              <a:rPr lang="sk-SK" dirty="0" smtClean="0"/>
              <a:t>nefunkčná, hoci deklarovaná tvorcami</a:t>
            </a:r>
          </a:p>
          <a:p>
            <a:r>
              <a:rPr lang="sk-SK" dirty="0" smtClean="0"/>
              <a:t>+Jaws: množstvo funkcií na prezeranie vzhľadu prezentácií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0578538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41.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Jaws: 12</a:t>
            </a:r>
          </a:p>
          <a:p>
            <a:r>
              <a:rPr lang="pt-BR" dirty="0" smtClean="0"/>
              <a:t>N</a:t>
            </a:r>
            <a:r>
              <a:rPr lang="sk-SK" dirty="0" smtClean="0"/>
              <a:t>VDA</a:t>
            </a:r>
            <a:r>
              <a:rPr lang="pt-BR" dirty="0" smtClean="0"/>
              <a:t>: </a:t>
            </a:r>
            <a:r>
              <a:rPr lang="pt-BR" dirty="0" smtClean="0"/>
              <a:t>11</a:t>
            </a:r>
          </a:p>
          <a:p>
            <a:r>
              <a:rPr lang="pt-BR" dirty="0" smtClean="0"/>
              <a:t>Supernova: 3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9540985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42. Mail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 smtClean="0"/>
              <a:t>Čítače sme testovali na troch programoch</a:t>
            </a:r>
          </a:p>
          <a:p>
            <a:r>
              <a:rPr lang="sk-SK" dirty="0" smtClean="0"/>
              <a:t>NVDA: výborná práca s programom Mozilla thunderbird aj Yahoo mailom, použiteľné aj s </a:t>
            </a:r>
            <a:r>
              <a:rPr lang="sk-SK" dirty="0" smtClean="0"/>
              <a:t>Windows </a:t>
            </a:r>
            <a:r>
              <a:rPr lang="sk-SK" dirty="0" smtClean="0"/>
              <a:t>live mailom</a:t>
            </a:r>
          </a:p>
          <a:p>
            <a:r>
              <a:rPr lang="sk-SK" dirty="0" smtClean="0"/>
              <a:t>Jaws: nepoužiteľné s Yahoo mailom, v Thunderbirde </a:t>
            </a:r>
            <a:r>
              <a:rPr lang="sk-SK" dirty="0" err="1" smtClean="0"/>
              <a:t>v</a:t>
            </a:r>
            <a:r>
              <a:rPr lang="sk-SK" dirty="0" smtClean="0"/>
              <a:t> </a:t>
            </a:r>
            <a:r>
              <a:rPr lang="sk-SK" dirty="0" smtClean="0"/>
              <a:t>niektorých </a:t>
            </a:r>
            <a:r>
              <a:rPr lang="sk-SK" dirty="0" smtClean="0"/>
              <a:t>verziách nemožno čítať správy, </a:t>
            </a:r>
            <a:r>
              <a:rPr lang="sk-SK" dirty="0" smtClean="0"/>
              <a:t>Windows </a:t>
            </a:r>
            <a:r>
              <a:rPr lang="sk-SK" dirty="0" smtClean="0"/>
              <a:t>live mail ako tak použiteľný</a:t>
            </a:r>
          </a:p>
          <a:p>
            <a:r>
              <a:rPr lang="sk-SK" dirty="0" err="1"/>
              <a:t>S</a:t>
            </a:r>
            <a:r>
              <a:rPr lang="sk-SK" dirty="0" err="1" smtClean="0"/>
              <a:t>upernova</a:t>
            </a:r>
            <a:r>
              <a:rPr lang="sk-SK" dirty="0" smtClean="0"/>
              <a:t>: úplne nepoužiteľné s </a:t>
            </a:r>
            <a:r>
              <a:rPr lang="sk-SK" dirty="0" err="1" smtClean="0"/>
              <a:t>Yahoo</a:t>
            </a:r>
            <a:r>
              <a:rPr lang="sk-SK" dirty="0" smtClean="0"/>
              <a:t> </a:t>
            </a:r>
            <a:r>
              <a:rPr lang="sk-SK" dirty="0" smtClean="0"/>
              <a:t>mailom a Thunderbirdom, Windows live mail sa pri troche dobrej vôle dá používať.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3415007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43.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NVDA: 25+31+29</a:t>
            </a:r>
          </a:p>
          <a:p>
            <a:r>
              <a:rPr lang="pt-BR" dirty="0" smtClean="0"/>
              <a:t>Jaws: 24+26+2,5</a:t>
            </a:r>
          </a:p>
          <a:p>
            <a:r>
              <a:rPr lang="pt-BR" dirty="0" smtClean="0"/>
              <a:t>Supernova: 22+0+0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0998791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44. Záver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 smtClean="0"/>
              <a:t>Treba si teda ešte kupovať čítač obrazovky?</a:t>
            </a:r>
          </a:p>
          <a:p>
            <a:r>
              <a:rPr lang="sk-SK" dirty="0" smtClean="0"/>
              <a:t>+Konfigurovateľnosť: naše skúsenosti hovoria, že ju </a:t>
            </a:r>
            <a:r>
              <a:rPr lang="sk-SK" dirty="0" smtClean="0"/>
              <a:t>používatelia </a:t>
            </a:r>
            <a:r>
              <a:rPr lang="sk-SK" dirty="0" smtClean="0"/>
              <a:t>nevyužívajú</a:t>
            </a:r>
          </a:p>
          <a:p>
            <a:r>
              <a:rPr lang="sk-SK" dirty="0" smtClean="0"/>
              <a:t>+Microsoft office: Tu má Jaws bez diskusií navrch, vychytávky však využijú len ľudia, ktorí pracujú s komplikovaným vizuálnym návrhom (nepoznám nevidiaceho človeka na Slovensku, ktorý by to používal)</a:t>
            </a:r>
          </a:p>
          <a:p>
            <a:r>
              <a:rPr lang="sk-SK" dirty="0" smtClean="0"/>
              <a:t>- Oba testované komerčné čítače sú na prekvapenie ťažkopádne (zlá odozva pri práci), čo považujeme za závažný nedostatok.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83425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45. Podrobnejšie informácie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39341"/>
            <a:ext cx="8229600" cy="4525963"/>
          </a:xfrm>
        </p:spPr>
        <p:txBody>
          <a:bodyPr/>
          <a:lstStyle/>
          <a:p>
            <a:r>
              <a:rPr lang="sk-SK" dirty="0" smtClean="0"/>
              <a:t>Možno ich nájsť v rozsiahlom dokumente a tabuľke detailne popisujúcej testovanie.</a:t>
            </a:r>
          </a:p>
          <a:p>
            <a:r>
              <a:rPr lang="sk-SK" dirty="0" smtClean="0"/>
              <a:t>V dohľadnej dobe na našom webe:</a:t>
            </a:r>
          </a:p>
          <a:p>
            <a:r>
              <a:rPr lang="sk-SK" dirty="0" smtClean="0"/>
              <a:t>http://www.opora.sk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12358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4. Čo sme porovnávali(3)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Komerčný čítač obrazovky </a:t>
            </a:r>
            <a:r>
              <a:rPr lang="sk-SK" dirty="0" smtClean="0"/>
              <a:t>„</a:t>
            </a:r>
            <a:r>
              <a:rPr lang="sk-SK" dirty="0" err="1" smtClean="0"/>
              <a:t>Supernova</a:t>
            </a:r>
            <a:r>
              <a:rPr lang="sk-SK" dirty="0" smtClean="0"/>
              <a:t> </a:t>
            </a:r>
            <a:r>
              <a:rPr lang="sk-SK" dirty="0" err="1" smtClean="0"/>
              <a:t>čítač</a:t>
            </a:r>
            <a:r>
              <a:rPr lang="sk-SK" dirty="0" smtClean="0"/>
              <a:t>“</a:t>
            </a:r>
            <a:endParaRPr lang="sk-SK" dirty="0" smtClean="0"/>
          </a:p>
          <a:p>
            <a:r>
              <a:rPr lang="sk-SK" dirty="0" smtClean="0"/>
              <a:t>verzia: 13.5 (aktuálna počas testovania)</a:t>
            </a:r>
          </a:p>
          <a:p>
            <a:r>
              <a:rPr lang="sk-SK" dirty="0" smtClean="0"/>
              <a:t>stránka: http://www.yourdolphin.co.uk/dolphin.asp</a:t>
            </a:r>
          </a:p>
          <a:p>
            <a:r>
              <a:rPr lang="sk-SK" dirty="0" smtClean="0"/>
              <a:t>Lokalizácia: http://community.nvda-project.org/</a:t>
            </a:r>
          </a:p>
          <a:p>
            <a:r>
              <a:rPr lang="sk-SK" dirty="0" smtClean="0"/>
              <a:t>Distribútor na slovensku: http://www.opora.sk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0055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5. Stručne o metodike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k-SK" dirty="0" smtClean="0"/>
              <a:t>Kritéria </a:t>
            </a:r>
            <a:r>
              <a:rPr lang="sk-SK" dirty="0" smtClean="0"/>
              <a:t>sme vyberali tak, aby zohľadňovali nároky začiatočníkov, pokročilých aj expertov</a:t>
            </a:r>
          </a:p>
          <a:p>
            <a:r>
              <a:rPr lang="sk-SK" dirty="0" smtClean="0"/>
              <a:t>Minimalizácia testov funkčnosti konkrétnych aplikácií</a:t>
            </a:r>
          </a:p>
          <a:p>
            <a:r>
              <a:rPr lang="sk-SK" dirty="0" smtClean="0"/>
              <a:t>Zaujímali nás hlavne funkcie čítačov</a:t>
            </a:r>
          </a:p>
          <a:p>
            <a:r>
              <a:rPr lang="sk-SK" dirty="0" smtClean="0"/>
              <a:t>Testovali sme na </a:t>
            </a:r>
            <a:r>
              <a:rPr lang="sk-SK" dirty="0" smtClean="0"/>
              <a:t>aplikáciách</a:t>
            </a:r>
            <a:r>
              <a:rPr lang="sk-SK" dirty="0" smtClean="0"/>
              <a:t>, no s cieľom otestovať kvalitu implementácie rôznych technológií</a:t>
            </a:r>
          </a:p>
          <a:p>
            <a:r>
              <a:rPr lang="sk-SK" dirty="0" smtClean="0"/>
              <a:t>Splnené </a:t>
            </a:r>
            <a:r>
              <a:rPr lang="sk-SK" dirty="0" smtClean="0"/>
              <a:t>kritéria </a:t>
            </a:r>
            <a:r>
              <a:rPr lang="sk-SK" dirty="0" smtClean="0"/>
              <a:t>sme väčšinou hodnotili celočíselne, občas sme však dávali aj polbody (čítač technológiu implementoval, ale s akceptovateľnými chybami)</a:t>
            </a:r>
          </a:p>
          <a:p>
            <a:r>
              <a:rPr lang="sk-SK" dirty="0" smtClean="0"/>
              <a:t>Čítače sme ohodnotili bodmi, no netrúfame si zoradiť ich do nejakého celkového rebríčka, pretože pre každého používateľa môžu byť dôležité iné kritériá,...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375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6. Inštalácia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Je možné čítač nainštalovať bez vidiacej asistencie?</a:t>
            </a:r>
          </a:p>
          <a:p>
            <a:r>
              <a:rPr lang="sk-SK" dirty="0" smtClean="0"/>
              <a:t>Vie počas inštalácie rozprávať po </a:t>
            </a:r>
            <a:r>
              <a:rPr lang="sk-SK" dirty="0" smtClean="0"/>
              <a:t>Česky </a:t>
            </a:r>
            <a:r>
              <a:rPr lang="sk-SK" dirty="0" smtClean="0"/>
              <a:t>(bod) alebo Slovensky (2 body) bez ohľadu na to, či je na počítači nainštalovaná konkrétna syntéza?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62076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7. 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NVDA: </a:t>
            </a:r>
            <a:r>
              <a:rPr lang="sk-SK" dirty="0" smtClean="0"/>
              <a:t>spĺňa obe </a:t>
            </a:r>
            <a:r>
              <a:rPr lang="sk-SK" dirty="0" smtClean="0"/>
              <a:t>kritériá </a:t>
            </a:r>
            <a:r>
              <a:rPr lang="sk-SK" dirty="0" smtClean="0"/>
              <a:t>(3)</a:t>
            </a:r>
          </a:p>
          <a:p>
            <a:r>
              <a:rPr lang="sk-SK" dirty="0" smtClean="0"/>
              <a:t>Supernova: Neozvučuje prvý dialóg, inak však spĺňa (2,5)</a:t>
            </a:r>
          </a:p>
          <a:p>
            <a:r>
              <a:rPr lang="sk-SK" dirty="0" smtClean="0"/>
              <a:t>Jaws: Nie vždy hovorí po slovensky (bod)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07417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8. Prenosná (portable) verzia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Existuje prenosná verzia? </a:t>
            </a:r>
          </a:p>
          <a:p>
            <a:r>
              <a:rPr lang="sk-SK" dirty="0" smtClean="0"/>
              <a:t>Dá sa používať so štandardnými aplikáciami?</a:t>
            </a:r>
          </a:p>
          <a:p>
            <a:r>
              <a:rPr lang="sk-SK" dirty="0" smtClean="0"/>
              <a:t>Systémové (UAC) obrazovky vo </a:t>
            </a:r>
            <a:r>
              <a:rPr lang="sk-SK" dirty="0" smtClean="0"/>
              <a:t>Windows </a:t>
            </a:r>
            <a:r>
              <a:rPr lang="sk-SK" dirty="0"/>
              <a:t>V</a:t>
            </a:r>
            <a:r>
              <a:rPr lang="sk-SK" dirty="0" smtClean="0"/>
              <a:t>ista </a:t>
            </a:r>
            <a:r>
              <a:rPr lang="sk-SK" dirty="0" smtClean="0"/>
              <a:t>a novších?</a:t>
            </a:r>
          </a:p>
          <a:p>
            <a:r>
              <a:rPr lang="sk-SK" dirty="0" smtClean="0"/>
              <a:t>Existuje aj prenosná slovenská syntéza?</a:t>
            </a:r>
          </a:p>
          <a:p>
            <a:r>
              <a:rPr lang="sk-SK" dirty="0" smtClean="0"/>
              <a:t>Podpora Brailla?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66328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1825</Words>
  <Application>Microsoft Office PowerPoint</Application>
  <PresentationFormat>Prezentácia na obrazovke (4:3)</PresentationFormat>
  <Paragraphs>277</Paragraphs>
  <Slides>46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46</vt:i4>
      </vt:variant>
    </vt:vector>
  </HeadingPairs>
  <TitlesOfParts>
    <vt:vector size="47" baseType="lpstr">
      <vt:lpstr>Office Theme</vt:lpstr>
      <vt:lpstr>Porovnanie čítačov obrazovky</vt:lpstr>
      <vt:lpstr>1. Prečo sme porovnávali</vt:lpstr>
      <vt:lpstr>2. Čo sme porovnávali</vt:lpstr>
      <vt:lpstr>3. Čo sme porovnávali(2)</vt:lpstr>
      <vt:lpstr>4. Čo sme porovnávali(3)</vt:lpstr>
      <vt:lpstr>5. Stručne o metodike</vt:lpstr>
      <vt:lpstr>6. Inštalácia</vt:lpstr>
      <vt:lpstr>7. Hodnotenie</vt:lpstr>
      <vt:lpstr>8. Prenosná (portable) verzia</vt:lpstr>
      <vt:lpstr>9. Hodnotenie - NVDA - 10</vt:lpstr>
      <vt:lpstr>10. Hodnotenie - Supernova - 8</vt:lpstr>
      <vt:lpstr>11. Hodnotenie - Jaws - 2</vt:lpstr>
      <vt:lpstr>12. Použiteľnosť - bežný používateľ</vt:lpstr>
      <vt:lpstr>13. Hodnotenie - Jaws - 48</vt:lpstr>
      <vt:lpstr>14. Hodnotenie - NVDA - 46</vt:lpstr>
      <vt:lpstr>15. Hodnotenie - Supernova - 33,5</vt:lpstr>
      <vt:lpstr>16. Použiteľnosť - pokročilý</vt:lpstr>
      <vt:lpstr>17. Hodnotenie - NVDA - 12</vt:lpstr>
      <vt:lpstr>18. hodnotenie - Jaws - 10</vt:lpstr>
      <vt:lpstr>19. Hodnotenie - Supernova - 10</vt:lpstr>
      <vt:lpstr>20. Braille</vt:lpstr>
      <vt:lpstr>21. Hodnotenie - Supernova 10</vt:lpstr>
      <vt:lpstr>22. Hodnotenie - Jaws 10</vt:lpstr>
      <vt:lpstr>23. Hodnotenie - NVDA 7</vt:lpstr>
      <vt:lpstr>24. Základné komponenty</vt:lpstr>
      <vt:lpstr>25. Hodnotenie</vt:lpstr>
      <vt:lpstr>26. Práca s textom</vt:lpstr>
      <vt:lpstr>27. Hodnotenie</vt:lpstr>
      <vt:lpstr>28. Tabuľky</vt:lpstr>
      <vt:lpstr>29. Hodnotenie - Jaws - 11</vt:lpstr>
      <vt:lpstr>30. Hodnotenie - NVDA - 9</vt:lpstr>
      <vt:lpstr>31. Hodnotenie - Supernova - 3,5</vt:lpstr>
      <vt:lpstr>32. Internet (bežné stránky)</vt:lpstr>
      <vt:lpstr>33. Hodnotenie</vt:lpstr>
      <vt:lpstr>34. Web - ajax</vt:lpstr>
      <vt:lpstr>35. Hodnotenie</vt:lpstr>
      <vt:lpstr>36. Microsoft Word</vt:lpstr>
      <vt:lpstr>37. Hodnotenie</vt:lpstr>
      <vt:lpstr>38. Excel</vt:lpstr>
      <vt:lpstr>39. Hodnotenie</vt:lpstr>
      <vt:lpstr>40. Powerpoint</vt:lpstr>
      <vt:lpstr>41. Hodnotenie</vt:lpstr>
      <vt:lpstr>42. Mail</vt:lpstr>
      <vt:lpstr>43. Hodnotenie</vt:lpstr>
      <vt:lpstr>44. Záver</vt:lpstr>
      <vt:lpstr>45. Podrobnejšie informácie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Porovnanie čítačov obrazovky</dc:title>
  <dc:creator>lecky</dc:creator>
  <cp:lastModifiedBy>Uzivatel</cp:lastModifiedBy>
  <cp:revision>8</cp:revision>
  <dcterms:created xsi:type="dcterms:W3CDTF">2013-09-18T08:36:16Z</dcterms:created>
  <dcterms:modified xsi:type="dcterms:W3CDTF">2013-09-18T11:14:51Z</dcterms:modified>
</cp:coreProperties>
</file>